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_rels/presentation.xml.rels" ContentType="application/vnd.openxmlformats-package.relationships+xml"/>
  <Override PartName="/ppt/media/image22.png" ContentType="image/png"/>
  <Override PartName="/ppt/media/image19.wmf" ContentType="image/x-wmf"/>
  <Override PartName="/ppt/media/image18.jpeg" ContentType="image/jpeg"/>
  <Override PartName="/ppt/media/image17.jpeg" ContentType="image/jpeg"/>
  <Override PartName="/ppt/media/image2.jpeg" ContentType="image/jpeg"/>
  <Override PartName="/ppt/media/image15.jpeg" ContentType="image/jpeg"/>
  <Override PartName="/ppt/media/image4.jpeg" ContentType="image/jpeg"/>
  <Override PartName="/ppt/media/image6.wmf" ContentType="image/x-wmf"/>
  <Override PartName="/ppt/media/image27.jpeg" ContentType="image/jpeg"/>
  <Override PartName="/ppt/media/image7.wmf" ContentType="image/x-wmf"/>
  <Override PartName="/ppt/media/image28.jpeg" ContentType="image/jpeg"/>
  <Override PartName="/ppt/media/image26.jpeg" ContentType="image/jpeg"/>
  <Override PartName="/ppt/media/image8.jpeg" ContentType="image/jpeg"/>
  <Override PartName="/ppt/media/image9.jpeg" ContentType="image/jpeg"/>
  <Override PartName="/ppt/media/image25.jpeg" ContentType="image/jpeg"/>
  <Override PartName="/ppt/media/image23.png" ContentType="image/png"/>
  <Override PartName="/ppt/media/image3.wmf" ContentType="image/x-wmf"/>
  <Override PartName="/ppt/media/image24.wmf" ContentType="image/x-wmf"/>
  <Override PartName="/ppt/media/image11.jpeg" ContentType="image/jpeg"/>
  <Override PartName="/ppt/media/image16.jpeg" ContentType="image/jpeg"/>
  <Override PartName="/ppt/media/image1.png" ContentType="image/png"/>
  <Override PartName="/ppt/media/image10.jpeg" ContentType="image/jpeg"/>
  <Override PartName="/ppt/media/image12.wmf" ContentType="image/x-wmf"/>
  <Override PartName="/ppt/media/image13.jpeg" ContentType="image/jpeg"/>
  <Override PartName="/ppt/media/image21.png" ContentType="image/png"/>
  <Override PartName="/ppt/media/image14.jpeg" ContentType="image/jpeg"/>
  <Override PartName="/ppt/media/image5.png" ContentType="image/png"/>
  <Override PartName="/ppt/media/image20.png" ContentType="image/png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/>
  <p:notesSz cx="6797675" cy="99282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D779F8D1-0616-45E5-BF18-B32232084711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080" cy="3722040"/>
          </a:xfrm>
          <a:prstGeom prst="rect">
            <a:avLst/>
          </a:prstGeom>
        </p:spPr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C01C57F-5A2A-4A46-BD34-2930BBA5A67F}" type="slidenum"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080" cy="3722040"/>
          </a:xfrm>
          <a:prstGeom prst="rect">
            <a:avLst/>
          </a:prstGeom>
        </p:spPr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AA2DE38-70DA-4AD6-AAC8-92313441D6A4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080" cy="3722040"/>
          </a:xfrm>
          <a:prstGeom prst="rect">
            <a:avLst/>
          </a:prstGeom>
        </p:spPr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608BE36-CD10-41DB-B8C8-C6315A02D50B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080" cy="3722040"/>
          </a:xfrm>
          <a:prstGeom prst="rect">
            <a:avLst/>
          </a:prstGeom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51C7BFA-308D-461A-A575-0AA7FE48BCD8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080" cy="3722040"/>
          </a:xfrm>
          <a:prstGeom prst="rect">
            <a:avLst/>
          </a:prstGeom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9310354-873A-4A9F-ABA9-8ECC636503AF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080" cy="3722040"/>
          </a:xfrm>
          <a:prstGeom prst="rect">
            <a:avLst/>
          </a:prstGeom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934C08E-6DD4-44E3-9FC6-5CA2FBA92D47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080" cy="3722040"/>
          </a:xfrm>
          <a:prstGeom prst="rect">
            <a:avLst/>
          </a:prstGeom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E8F3126-5F2D-48FE-9AC1-555B64A65AE9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080" cy="3722040"/>
          </a:xfrm>
          <a:prstGeom prst="rect">
            <a:avLst/>
          </a:prstGeom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4CF31C9-5726-4F59-9432-A3DEC86A3ACF}" type="slidenum"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1680" cy="510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1680" cy="510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556280" y="2571840"/>
            <a:ext cx="6111360" cy="1461600"/>
          </a:xfrm>
          <a:prstGeom prst="rect">
            <a:avLst/>
          </a:prstGeom>
          <a:noFill/>
          <a:ln w="0">
            <a:noFill/>
          </a:ln>
          <a:effectLst>
            <a:outerShdw algn="ctr" blurRad="12700" dir="2700000" dist="25455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4500" spc="-1" strike="noStrike">
                <a:solidFill>
                  <a:srgbClr val="ffffff"/>
                </a:solidFill>
                <a:latin typeface="Arial"/>
                <a:ea typeface="DejaVu Sans"/>
              </a:rPr>
              <a:t>Учебно-научная</a:t>
            </a:r>
            <a:endParaRPr b="0" lang="ru-RU" sz="4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4500" spc="-1" strike="noStrike">
                <a:solidFill>
                  <a:srgbClr val="ffffff"/>
                </a:solidFill>
                <a:latin typeface="Arial"/>
                <a:ea typeface="DejaVu Sans"/>
              </a:rPr>
              <a:t>	</a:t>
            </a:r>
            <a:r>
              <a:rPr b="0" lang="ru-RU" sz="4500" spc="-1" strike="noStrike">
                <a:solidFill>
                  <a:srgbClr val="ffffff"/>
                </a:solidFill>
                <a:latin typeface="Arial"/>
                <a:ea typeface="DejaVu Sans"/>
              </a:rPr>
              <a:t>рота Росгвардии</a:t>
            </a:r>
            <a:endParaRPr b="0" lang="ru-RU" sz="45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116000" y="4384080"/>
            <a:ext cx="7919640" cy="699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4a452a"/>
                </a:solidFill>
                <a:latin typeface="Arial"/>
                <a:ea typeface="DejaVu Sans"/>
              </a:rPr>
              <a:t>Направления деятельности, требования к кандидатам, перспективы прохождения службы в Росгвардии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1116000" y="1131480"/>
            <a:ext cx="6623640" cy="1004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4a452a"/>
                </a:solidFill>
                <a:latin typeface="Arial"/>
                <a:ea typeface="DejaVu Sans"/>
              </a:rPr>
              <a:t>«Где господствует дух науки, там творится великое и малыми средствами»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4a452a"/>
                </a:solidFill>
                <a:latin typeface="Arial"/>
                <a:ea typeface="DejaVu Sans"/>
              </a:rPr>
              <a:t>Николай Пирогов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nk 281" descr=""/>
          <p:cNvPicPr/>
          <p:nvPr/>
        </p:nvPicPr>
        <p:blipFill>
          <a:blip r:embed="rId1"/>
          <a:stretch/>
        </p:blipFill>
        <p:spPr>
          <a:xfrm>
            <a:off x="1533916800" y="1150437600"/>
            <a:ext cx="359640" cy="359640"/>
          </a:xfrm>
          <a:prstGeom prst="rect">
            <a:avLst/>
          </a:prstGeom>
          <a:ln w="0"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8820360" y="4803840"/>
            <a:ext cx="272880" cy="26172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25560">
            <a:solidFill>
              <a:srgbClr val="ddd4c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FD018401-B342-4048-BDAE-CD8A732627D4}" type="slidenum">
              <a:rPr b="1" lang="ru-RU" sz="1400" spc="-1" strike="noStrike">
                <a:solidFill>
                  <a:srgbClr val="ffffff"/>
                </a:solidFill>
                <a:latin typeface="Century Gothic"/>
                <a:ea typeface="DejaVu Sans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600" y="23400"/>
            <a:ext cx="9056880" cy="770760"/>
          </a:xfrm>
          <a:prstGeom prst="rect">
            <a:avLst/>
          </a:prstGeom>
          <a:noFill/>
          <a:ln w="9360">
            <a:noFill/>
          </a:ln>
          <a:effectLst>
            <a:outerShdw algn="ctr" blurRad="25400" dir="2700000" dist="25455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296" strike="noStrike">
                <a:solidFill>
                  <a:srgbClr val="ffffff"/>
                </a:solidFill>
                <a:latin typeface="Arial"/>
                <a:ea typeface="DejaVu Sans"/>
              </a:rPr>
              <a:t>О Федеральной службе войск национальной гвардии Российской Федерации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-60120" y="3060000"/>
            <a:ext cx="7080120" cy="185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Федеральную службу войск национальной гвардии Российской Федерации возглавляет директор Федеральной службы войск национальной гвардии Российской Федерации - главнокомандующий войсками национальной гвардии Российской Федерации, осуществляющий управление войсками национальной гвардии Российской Федерации.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800" spc="7" strike="noStrike">
                <a:solidFill>
                  <a:srgbClr val="262626"/>
                </a:solidFill>
                <a:latin typeface="Arial"/>
                <a:ea typeface="DejaVu Sans"/>
              </a:rPr>
              <a:t>генерал армии Золотов Виктор Васильевич </a:t>
            </a:r>
            <a:r>
              <a:rPr b="0" lang="ru-RU" sz="1600" spc="7" strike="noStrike">
                <a:solidFill>
                  <a:srgbClr val="262626"/>
                </a:solidFill>
                <a:latin typeface="Arial"/>
                <a:ea typeface="DejaVu Sans"/>
              </a:rPr>
              <a:t>          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89" name="Picture 2" descr=""/>
          <p:cNvPicPr/>
          <p:nvPr/>
        </p:nvPicPr>
        <p:blipFill>
          <a:blip r:embed="rId2"/>
          <a:stretch/>
        </p:blipFill>
        <p:spPr>
          <a:xfrm>
            <a:off x="87840" y="973800"/>
            <a:ext cx="2395440" cy="1597320"/>
          </a:xfrm>
          <a:prstGeom prst="rect">
            <a:avLst/>
          </a:prstGeom>
          <a:ln w="0">
            <a:noFill/>
          </a:ln>
        </p:spPr>
      </p:pic>
      <p:sp>
        <p:nvSpPr>
          <p:cNvPr id="90" name="CustomShape 4"/>
          <p:cNvSpPr/>
          <p:nvPr/>
        </p:nvSpPr>
        <p:spPr>
          <a:xfrm>
            <a:off x="2483640" y="843480"/>
            <a:ext cx="6609600" cy="25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В соответствии с Указом Президента Российской Федерации от 5 апреля 2016 года № 157 образована Федеральная служба войск национальной гвардии Российской Федерации (Росгвардия).</a:t>
            </a:r>
            <a:endParaRPr b="0" lang="ru-RU" sz="1400" spc="-1" strike="noStrike">
              <a:latin typeface="Arial"/>
              <a:ea typeface="Tahoma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Росгвардия является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деятельности войск национальной гвардии Российской Федерации, в сфере оборота оружия, в сфере частной охранной деятельности и в сфере вневедомственной охраны.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91" name="Picture 4" descr=""/>
          <p:cNvPicPr/>
          <p:nvPr/>
        </p:nvPicPr>
        <p:blipFill>
          <a:blip r:embed="rId3"/>
          <a:stretch/>
        </p:blipFill>
        <p:spPr>
          <a:xfrm>
            <a:off x="7092360" y="2675160"/>
            <a:ext cx="1904400" cy="199944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nk 281" descr=""/>
          <p:cNvPicPr/>
          <p:nvPr/>
        </p:nvPicPr>
        <p:blipFill>
          <a:blip r:embed="rId1"/>
          <a:stretch/>
        </p:blipFill>
        <p:spPr>
          <a:xfrm>
            <a:off x="1533916800" y="1150437600"/>
            <a:ext cx="359640" cy="359640"/>
          </a:xfrm>
          <a:prstGeom prst="rect">
            <a:avLst/>
          </a:prstGeom>
          <a:ln w="0"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8820360" y="4803840"/>
            <a:ext cx="272880" cy="26172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25560">
            <a:solidFill>
              <a:srgbClr val="ddd4c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869AD247-3572-4864-A95F-8D525603800D}" type="slidenum">
              <a:rPr b="1" lang="ru-RU" sz="1400" spc="-1" strike="noStrike">
                <a:solidFill>
                  <a:srgbClr val="ffffff"/>
                </a:solidFill>
                <a:latin typeface="Century Gothic"/>
                <a:ea typeface="DejaVu Sans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36360" y="23400"/>
            <a:ext cx="9056880" cy="770760"/>
          </a:xfrm>
          <a:prstGeom prst="rect">
            <a:avLst/>
          </a:prstGeom>
          <a:noFill/>
          <a:ln w="9360">
            <a:noFill/>
          </a:ln>
          <a:effectLst>
            <a:outerShdw algn="ctr" blurRad="25400" dir="2700000" dist="25455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296" strike="noStrike">
                <a:solidFill>
                  <a:srgbClr val="ffffff"/>
                </a:solidFill>
                <a:latin typeface="Arial"/>
                <a:ea typeface="DejaVu Sans"/>
              </a:rPr>
              <a:t>О учебно-научной роте Росгвардии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179640" y="1347480"/>
            <a:ext cx="8777160" cy="308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В 2017 году в составе Федеральной службы войск национальной гвардии сформирована учебно-научная рота.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Одним из основных направлений научных исследований учебно-научной роты Росгвардии является информатика и вычислительная техника.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В состав подразделения отбираются наиболее талантливые выпускники образовательных организаций высшего образования, достигших высоких результатов в области освоения информационных технологий и желающих проходить военную службу по призыву в рядах учебно-научной роты войск национальной гвардии.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В структуру учебно-научной роты входит взвод информационных технологий численностью до семи человек в задачи которого входят: проектирование информационных систем; интернет исследования; мультимедийные технологии (компьютерная графика, моделирование); программно-математическое обеспечение (разработка специального программного обеспечения); разработка прикладных задач.</a:t>
            </a:r>
            <a:endParaRPr b="0" lang="ru-RU" sz="14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nk 281" descr=""/>
          <p:cNvPicPr/>
          <p:nvPr/>
        </p:nvPicPr>
        <p:blipFill>
          <a:blip r:embed="rId1"/>
          <a:stretch/>
        </p:blipFill>
        <p:spPr>
          <a:xfrm>
            <a:off x="1533916800" y="1150437600"/>
            <a:ext cx="359640" cy="359640"/>
          </a:xfrm>
          <a:prstGeom prst="rect">
            <a:avLst/>
          </a:prstGeom>
          <a:ln w="0"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8820360" y="4803840"/>
            <a:ext cx="272880" cy="26172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25560">
            <a:solidFill>
              <a:srgbClr val="ddd4c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B0B123CC-6F1E-423A-B1F3-DEBAAA75A04D}" type="slidenum">
              <a:rPr b="1" lang="ru-RU" sz="1400" spc="-1" strike="noStrike">
                <a:solidFill>
                  <a:srgbClr val="ffffff"/>
                </a:solidFill>
                <a:latin typeface="Century Gothic"/>
                <a:ea typeface="DejaVu Sans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36360" y="23400"/>
            <a:ext cx="9056880" cy="770760"/>
          </a:xfrm>
          <a:prstGeom prst="rect">
            <a:avLst/>
          </a:prstGeom>
          <a:noFill/>
          <a:ln w="9360">
            <a:noFill/>
          </a:ln>
          <a:effectLst>
            <a:outerShdw algn="ctr" blurRad="25400" dir="2700000" dist="25455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296" strike="noStrike">
                <a:solidFill>
                  <a:srgbClr val="ffffff"/>
                </a:solidFill>
                <a:latin typeface="Arial"/>
                <a:ea typeface="DejaVu Sans"/>
              </a:rPr>
              <a:t>Техническое оснащение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296" strike="noStrike">
                <a:solidFill>
                  <a:srgbClr val="ffffff"/>
                </a:solidFill>
                <a:latin typeface="Arial"/>
                <a:ea typeface="DejaVu Sans"/>
              </a:rPr>
              <a:t>и организация исследовательской деятельности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2"/>
          <a:stretch/>
        </p:blipFill>
        <p:spPr>
          <a:xfrm>
            <a:off x="2226960" y="830880"/>
            <a:ext cx="2226240" cy="1669320"/>
          </a:xfrm>
          <a:prstGeom prst="rect">
            <a:avLst/>
          </a:prstGeom>
          <a:ln w="0">
            <a:noFill/>
          </a:ln>
        </p:spPr>
      </p:pic>
      <p:pic>
        <p:nvPicPr>
          <p:cNvPr id="100" name="Picture 3" descr=""/>
          <p:cNvPicPr/>
          <p:nvPr/>
        </p:nvPicPr>
        <p:blipFill>
          <a:blip r:embed="rId3"/>
          <a:stretch/>
        </p:blipFill>
        <p:spPr>
          <a:xfrm>
            <a:off x="0" y="830880"/>
            <a:ext cx="2226240" cy="1669320"/>
          </a:xfrm>
          <a:prstGeom prst="rect">
            <a:avLst/>
          </a:prstGeom>
          <a:ln w="0">
            <a:noFill/>
          </a:ln>
        </p:spPr>
      </p:pic>
      <p:sp>
        <p:nvSpPr>
          <p:cNvPr id="101" name="CustomShape 3"/>
          <p:cNvSpPr/>
          <p:nvPr/>
        </p:nvSpPr>
        <p:spPr>
          <a:xfrm>
            <a:off x="4489920" y="843480"/>
            <a:ext cx="4690080" cy="45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300" spc="7" strike="noStrike">
                <a:solidFill>
                  <a:srgbClr val="262626"/>
                </a:solidFill>
                <a:latin typeface="Arial"/>
                <a:ea typeface="DejaVu Sans"/>
              </a:rPr>
              <a:t>Для обеспечения деятельности учебно-научной роты используется современное оборудование. Компьютерные классы позволяют проводить научные исследования в полном объёме. Автоматизированные рабочие места имеют доступ в информационно-телекоммуникационную  сеть «Интернет».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300" spc="7" strike="noStrike">
                <a:solidFill>
                  <a:srgbClr val="262626"/>
                </a:solidFill>
                <a:latin typeface="Arial"/>
                <a:ea typeface="DejaVu Sans"/>
              </a:rPr>
              <a:t>За каждым военнослужащим закрепляются опытный руководитель из числа наиболее подготовленных офицеров, имеющих непосредственное отношение к теме исследования.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300" spc="7" strike="noStrike">
                <a:solidFill>
                  <a:srgbClr val="262626"/>
                </a:solidFill>
                <a:latin typeface="Arial"/>
                <a:ea typeface="DejaVu Sans"/>
              </a:rPr>
              <a:t>Военнослужащие научной роты принимают участие в организации и проведении научно-практических конференций, семинаров, круглых столов по актуальным вопросам развития и строительства войск, а также участвуют в спортивной и культурной жизни войск.</a:t>
            </a:r>
            <a:endParaRPr b="0" lang="ru-RU" sz="1300" spc="-1" strike="noStrike">
              <a:latin typeface="Arial"/>
            </a:endParaRPr>
          </a:p>
        </p:txBody>
      </p:sp>
      <p:pic>
        <p:nvPicPr>
          <p:cNvPr id="102" name="Picture 5" descr=""/>
          <p:cNvPicPr/>
          <p:nvPr/>
        </p:nvPicPr>
        <p:blipFill>
          <a:blip r:embed="rId4"/>
          <a:stretch/>
        </p:blipFill>
        <p:spPr>
          <a:xfrm>
            <a:off x="1187640" y="2495160"/>
            <a:ext cx="3270240" cy="218124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4" descr=""/>
          <p:cNvPicPr/>
          <p:nvPr/>
        </p:nvPicPr>
        <p:blipFill>
          <a:blip r:embed="rId5"/>
          <a:stretch/>
        </p:blipFill>
        <p:spPr>
          <a:xfrm>
            <a:off x="0" y="2500920"/>
            <a:ext cx="1631520" cy="2175480"/>
          </a:xfrm>
          <a:prstGeom prst="rect">
            <a:avLst/>
          </a:prstGeom>
          <a:ln w="0">
            <a:noFill/>
          </a:ln>
        </p:spPr>
      </p:pic>
      <p:sp>
        <p:nvSpPr>
          <p:cNvPr id="104" name="CustomShape 4"/>
          <p:cNvSpPr/>
          <p:nvPr/>
        </p:nvSpPr>
        <p:spPr>
          <a:xfrm>
            <a:off x="14040" y="4712760"/>
            <a:ext cx="8797320" cy="43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ru-RU" sz="1100" spc="7" strike="noStrike">
                <a:solidFill>
                  <a:srgbClr val="953735"/>
                </a:solidFill>
                <a:latin typeface="Arial"/>
                <a:ea typeface="DejaVu Sans"/>
              </a:rPr>
              <a:t>Служба в научной роте – это полноценная военная служба!</a:t>
            </a:r>
            <a:endParaRPr b="0" lang="ru-RU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100" spc="7" strike="noStrike">
                <a:solidFill>
                  <a:srgbClr val="953735"/>
                </a:solidFill>
                <a:latin typeface="Arial"/>
                <a:ea typeface="DejaVu Sans"/>
              </a:rPr>
              <a:t>Операторы научной роты осваивают весь материал военной подготовки наравне с другими призывниками.</a:t>
            </a:r>
            <a:endParaRPr b="0" lang="ru-RU" sz="11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afterEffect" fill="hold" presetClass="entr" presetID="10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4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nodeType="afterEffect" fill="hold" presetClass="entr" presetID="10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" dur="4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nodeType="afterEffect" fill="hold" presetClass="entr" presetID="10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4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nk 281" descr=""/>
          <p:cNvPicPr/>
          <p:nvPr/>
        </p:nvPicPr>
        <p:blipFill>
          <a:blip r:embed="rId1"/>
          <a:stretch/>
        </p:blipFill>
        <p:spPr>
          <a:xfrm>
            <a:off x="1533916800" y="1150437600"/>
            <a:ext cx="359640" cy="359640"/>
          </a:xfrm>
          <a:prstGeom prst="rect">
            <a:avLst/>
          </a:prstGeom>
          <a:ln w="0"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8820360" y="4803840"/>
            <a:ext cx="272880" cy="26172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25560">
            <a:solidFill>
              <a:srgbClr val="ddd4c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73EB5D3A-042F-480E-A72B-24CD7004677D}" type="slidenum">
              <a:rPr b="1" lang="ru-RU" sz="1400" spc="-1" strike="noStrike">
                <a:solidFill>
                  <a:srgbClr val="ffffff"/>
                </a:solidFill>
                <a:latin typeface="Century Gothic"/>
                <a:ea typeface="DejaVu Sans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36360" y="23400"/>
            <a:ext cx="9056880" cy="770760"/>
          </a:xfrm>
          <a:prstGeom prst="rect">
            <a:avLst/>
          </a:prstGeom>
          <a:noFill/>
          <a:ln w="9360">
            <a:noFill/>
          </a:ln>
          <a:effectLst>
            <a:outerShdw algn="ctr" blurRad="25400" dir="2700000" dist="25455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296" strike="noStrike">
                <a:solidFill>
                  <a:srgbClr val="ffffff"/>
                </a:solidFill>
                <a:latin typeface="Arial"/>
                <a:ea typeface="DejaVu Sans"/>
              </a:rPr>
              <a:t>Быт военнослужащих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126720" y="897120"/>
            <a:ext cx="8830080" cy="72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Военнослужащие размещаются в кубриках по два человека. На два сгруппированных кубрика  имеется санузел с душем. В помещении военно-научной роты имеются домашний кинотеатр и спортивный зал с тренажерами.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09" name="Picture 11" descr=""/>
          <p:cNvPicPr/>
          <p:nvPr/>
        </p:nvPicPr>
        <p:blipFill>
          <a:blip r:embed="rId2"/>
          <a:stretch/>
        </p:blipFill>
        <p:spPr>
          <a:xfrm>
            <a:off x="3497760" y="1675080"/>
            <a:ext cx="2087640" cy="139248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13" descr=""/>
          <p:cNvPicPr/>
          <p:nvPr/>
        </p:nvPicPr>
        <p:blipFill>
          <a:blip r:embed="rId3"/>
          <a:stretch/>
        </p:blipFill>
        <p:spPr>
          <a:xfrm>
            <a:off x="1343160" y="1675080"/>
            <a:ext cx="2087640" cy="139248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2" descr=""/>
          <p:cNvPicPr/>
          <p:nvPr/>
        </p:nvPicPr>
        <p:blipFill>
          <a:blip r:embed="rId4"/>
          <a:stretch/>
        </p:blipFill>
        <p:spPr>
          <a:xfrm>
            <a:off x="5658120" y="1675080"/>
            <a:ext cx="2087640" cy="1392480"/>
          </a:xfrm>
          <a:prstGeom prst="rect">
            <a:avLst/>
          </a:prstGeom>
          <a:ln w="0">
            <a:noFill/>
          </a:ln>
        </p:spPr>
      </p:pic>
      <p:pic>
        <p:nvPicPr>
          <p:cNvPr id="112" name="Picture 4" descr=""/>
          <p:cNvPicPr/>
          <p:nvPr/>
        </p:nvPicPr>
        <p:blipFill>
          <a:blip r:embed="rId5"/>
          <a:stretch/>
        </p:blipFill>
        <p:spPr>
          <a:xfrm>
            <a:off x="5657760" y="3116160"/>
            <a:ext cx="2086200" cy="139140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6" descr=""/>
          <p:cNvPicPr/>
          <p:nvPr/>
        </p:nvPicPr>
        <p:blipFill>
          <a:blip r:embed="rId6"/>
          <a:stretch/>
        </p:blipFill>
        <p:spPr>
          <a:xfrm>
            <a:off x="3497760" y="3123360"/>
            <a:ext cx="2087640" cy="139248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8" descr=""/>
          <p:cNvPicPr/>
          <p:nvPr/>
        </p:nvPicPr>
        <p:blipFill>
          <a:blip r:embed="rId7"/>
          <a:stretch/>
        </p:blipFill>
        <p:spPr>
          <a:xfrm>
            <a:off x="1337760" y="3113640"/>
            <a:ext cx="2093040" cy="139608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nk 281" descr=""/>
          <p:cNvPicPr/>
          <p:nvPr/>
        </p:nvPicPr>
        <p:blipFill>
          <a:blip r:embed="rId1"/>
          <a:stretch/>
        </p:blipFill>
        <p:spPr>
          <a:xfrm>
            <a:off x="1533916800" y="1150437600"/>
            <a:ext cx="359640" cy="359640"/>
          </a:xfrm>
          <a:prstGeom prst="rect">
            <a:avLst/>
          </a:prstGeom>
          <a:ln w="0"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8820360" y="4803840"/>
            <a:ext cx="272880" cy="26172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25560">
            <a:solidFill>
              <a:srgbClr val="ddd4c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DA53F295-5B0C-4A88-9471-458CE79F8798}" type="slidenum">
              <a:rPr b="1" lang="ru-RU" sz="1400" spc="-1" strike="noStrike">
                <a:solidFill>
                  <a:srgbClr val="ffffff"/>
                </a:solidFill>
                <a:latin typeface="Century Gothic"/>
                <a:ea typeface="DejaVu Sans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36360" y="23400"/>
            <a:ext cx="9143280" cy="770760"/>
          </a:xfrm>
          <a:prstGeom prst="rect">
            <a:avLst/>
          </a:prstGeom>
          <a:noFill/>
          <a:ln w="9360">
            <a:noFill/>
          </a:ln>
          <a:effectLst>
            <a:outerShdw algn="ctr" blurRad="25400" dir="2700000" dist="25455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296" strike="noStrike">
                <a:solidFill>
                  <a:srgbClr val="ffffff"/>
                </a:solidFill>
                <a:latin typeface="Arial"/>
                <a:ea typeface="DejaVu Sans"/>
              </a:rPr>
              <a:t>Требования к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  <a:ea typeface="DejaVu Sans"/>
              </a:rPr>
              <a:t>кандидату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2"/>
          <a:stretch/>
        </p:blipFill>
        <p:spPr>
          <a:xfrm>
            <a:off x="136080" y="1131480"/>
            <a:ext cx="935280" cy="935280"/>
          </a:xfrm>
          <a:prstGeom prst="rect">
            <a:avLst/>
          </a:prstGeom>
          <a:ln w="0"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1072440" y="1131480"/>
            <a:ext cx="2490840" cy="9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Личное желание призывника проходить срочную службу в научной роте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20" name="Picture 4" descr=""/>
          <p:cNvPicPr/>
          <p:nvPr/>
        </p:nvPicPr>
        <p:blipFill>
          <a:blip r:embed="rId3"/>
          <a:stretch/>
        </p:blipFill>
        <p:spPr>
          <a:xfrm>
            <a:off x="3780000" y="848880"/>
            <a:ext cx="1897560" cy="1262880"/>
          </a:xfrm>
          <a:prstGeom prst="rect">
            <a:avLst/>
          </a:prstGeom>
          <a:ln w="0">
            <a:noFill/>
          </a:ln>
        </p:spPr>
      </p:pic>
      <p:sp>
        <p:nvSpPr>
          <p:cNvPr id="121" name="CustomShape 4"/>
          <p:cNvSpPr/>
          <p:nvPr/>
        </p:nvSpPr>
        <p:spPr>
          <a:xfrm>
            <a:off x="5694120" y="1059480"/>
            <a:ext cx="3262320" cy="328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Имеющие высшее образование: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• </a:t>
            </a: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соответствие профиля обучения и специальности претендента профилю и направлениям исследований;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• </a:t>
            </a: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средний балл – не ниже 4,0;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• </a:t>
            </a: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предпочтительно наличие опыта решения научных и прикладных технических задач;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• </a:t>
            </a: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склонность к научной деятельности, участие в конкурсах, олимпиадах, наличие научных публикаций и трудов.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22" name="Picture 6" descr=""/>
          <p:cNvPicPr/>
          <p:nvPr/>
        </p:nvPicPr>
        <p:blipFill>
          <a:blip r:embed="rId4"/>
          <a:stretch/>
        </p:blipFill>
        <p:spPr>
          <a:xfrm>
            <a:off x="208080" y="2427840"/>
            <a:ext cx="791280" cy="791280"/>
          </a:xfrm>
          <a:prstGeom prst="rect">
            <a:avLst/>
          </a:prstGeom>
          <a:ln w="0">
            <a:noFill/>
          </a:ln>
        </p:spPr>
      </p:pic>
      <p:sp>
        <p:nvSpPr>
          <p:cNvPr id="123" name="CustomShape 5"/>
          <p:cNvSpPr/>
          <p:nvPr/>
        </p:nvSpPr>
        <p:spPr>
          <a:xfrm>
            <a:off x="1072440" y="2217960"/>
            <a:ext cx="2490840" cy="136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Граждане Российской Федерации: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• </a:t>
            </a: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мужской пол;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• </a:t>
            </a: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возраст 21-27 лет;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• </a:t>
            </a: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не проходившие военную службу.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24" name="Picture 8" descr=""/>
          <p:cNvPicPr/>
          <p:nvPr/>
        </p:nvPicPr>
        <p:blipFill>
          <a:blip r:embed="rId5"/>
          <a:stretch/>
        </p:blipFill>
        <p:spPr>
          <a:xfrm>
            <a:off x="233640" y="3723840"/>
            <a:ext cx="740160" cy="740160"/>
          </a:xfrm>
          <a:prstGeom prst="rect">
            <a:avLst/>
          </a:prstGeom>
          <a:ln w="0">
            <a:noFill/>
          </a:ln>
        </p:spPr>
      </p:pic>
      <p:sp>
        <p:nvSpPr>
          <p:cNvPr id="125" name="CustomShape 6"/>
          <p:cNvSpPr/>
          <p:nvPr/>
        </p:nvSpPr>
        <p:spPr>
          <a:xfrm>
            <a:off x="1072440" y="3724560"/>
            <a:ext cx="2490840" cy="94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Годные к военной службе по призыву по состоянию здоровья (не ниже Б-3).</a:t>
            </a:r>
            <a:endParaRPr b="0" lang="ru-RU" sz="14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nk 281" descr=""/>
          <p:cNvPicPr/>
          <p:nvPr/>
        </p:nvPicPr>
        <p:blipFill>
          <a:blip r:embed="rId1"/>
          <a:stretch/>
        </p:blipFill>
        <p:spPr>
          <a:xfrm>
            <a:off x="1533916800" y="1150437600"/>
            <a:ext cx="359640" cy="359640"/>
          </a:xfrm>
          <a:prstGeom prst="rect">
            <a:avLst/>
          </a:prstGeom>
          <a:ln w="0"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8820360" y="4803840"/>
            <a:ext cx="272880" cy="26172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25560">
            <a:solidFill>
              <a:srgbClr val="ddd4c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BC66F310-EDD6-4C58-B9E1-D0817BBC8787}" type="slidenum">
              <a:rPr b="1" lang="ru-RU" sz="1400" spc="-1" strike="noStrike">
                <a:solidFill>
                  <a:srgbClr val="ffffff"/>
                </a:solidFill>
                <a:latin typeface="Century Gothic"/>
                <a:ea typeface="DejaVu Sans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36360" y="23400"/>
            <a:ext cx="9143280" cy="770760"/>
          </a:xfrm>
          <a:prstGeom prst="rect">
            <a:avLst/>
          </a:prstGeom>
          <a:noFill/>
          <a:ln w="9360">
            <a:noFill/>
          </a:ln>
          <a:effectLst>
            <a:outerShdw algn="ctr" blurRad="25400" dir="2700000" dist="25455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  <a:ea typeface="DejaVu Sans"/>
              </a:rPr>
              <a:t>Перспективы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179640" y="843480"/>
            <a:ext cx="8777160" cy="20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Научная рота Росгвардии – это возможность самореализации, проверки своих сил, работа в команде единомышленников и блестящая карьера во благо Отечества!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Arial"/>
                <a:ea typeface="DejaVu Sans"/>
              </a:rPr>
              <a:t>Научная рота дает возможность талантливым и компетентным выпускникам гражданских вузов с максимальной пользой провести «армейский год» и поступить служить в войска национальной гвардии Российской Федерации по контракту – продолжать научные исследования уже в офицерском звании в интересах войск национальной гвардии Российской Федерации. Основной ближайшей перспективой является прохождение военной службы в научных и образовательных организациях войск национальной гвардии Российской Федерации.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30" name="Рисунок 14" descr=""/>
          <p:cNvPicPr/>
          <p:nvPr/>
        </p:nvPicPr>
        <p:blipFill>
          <a:blip r:embed="rId2"/>
          <a:stretch/>
        </p:blipFill>
        <p:spPr>
          <a:xfrm>
            <a:off x="510480" y="2894400"/>
            <a:ext cx="2181960" cy="1693080"/>
          </a:xfrm>
          <a:prstGeom prst="rect">
            <a:avLst/>
          </a:prstGeom>
          <a:ln w="0">
            <a:noFill/>
          </a:ln>
        </p:spPr>
      </p:pic>
      <p:pic>
        <p:nvPicPr>
          <p:cNvPr id="131" name="Рисунок 15" descr=""/>
          <p:cNvPicPr/>
          <p:nvPr/>
        </p:nvPicPr>
        <p:blipFill>
          <a:blip r:embed="rId3"/>
          <a:stretch/>
        </p:blipFill>
        <p:spPr>
          <a:xfrm>
            <a:off x="3096000" y="2891880"/>
            <a:ext cx="2612880" cy="1695240"/>
          </a:xfrm>
          <a:prstGeom prst="rect">
            <a:avLst/>
          </a:prstGeom>
          <a:ln w="0">
            <a:noFill/>
          </a:ln>
        </p:spPr>
      </p:pic>
      <p:pic>
        <p:nvPicPr>
          <p:cNvPr id="132" name="Рисунок 16" descr=""/>
          <p:cNvPicPr/>
          <p:nvPr/>
        </p:nvPicPr>
        <p:blipFill>
          <a:blip r:embed="rId4"/>
          <a:stretch/>
        </p:blipFill>
        <p:spPr>
          <a:xfrm>
            <a:off x="6158160" y="2891880"/>
            <a:ext cx="2599920" cy="169524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260000" y="4371840"/>
            <a:ext cx="6839640" cy="771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ru-RU" sz="4000" spc="-1" strike="noStrike">
                <a:solidFill>
                  <a:srgbClr val="4a452a"/>
                </a:solidFill>
                <a:latin typeface="Arial"/>
                <a:ea typeface="DejaVu Sans"/>
              </a:rPr>
              <a:t>СПАСИБО ЗА ВНИМАНИЕ!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863640" y="1032120"/>
            <a:ext cx="8244360" cy="1917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ru-RU" sz="4000" spc="-86" strike="noStrike">
                <a:solidFill>
                  <a:srgbClr val="4a452a"/>
                </a:solidFill>
                <a:latin typeface="Arial"/>
                <a:ea typeface="DejaVu Sans"/>
              </a:rPr>
              <a:t>Приглашаем Вас</a:t>
            </a:r>
            <a:endParaRPr b="0" lang="ru-RU" sz="4000" spc="-86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4000" spc="-86" strike="noStrike">
                <a:solidFill>
                  <a:srgbClr val="4a452a"/>
                </a:solidFill>
                <a:latin typeface="Arial"/>
                <a:ea typeface="DejaVu Sans"/>
              </a:rPr>
              <a:t>вступить в ряды Росгвардии!</a:t>
            </a:r>
            <a:endParaRPr b="0" lang="ru-RU" sz="4000" spc="-86" strike="noStrike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1015920" y="2412000"/>
            <a:ext cx="6796080" cy="20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  <a:ea typeface="DejaVu Sans"/>
              </a:rPr>
              <a:t>Контактная информация: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  <a:ea typeface="DejaVu Sans"/>
              </a:rPr>
              <a:t>Отдел разработки программного обеспечения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телефон: (495)-622-37-84;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эл. почта: AbramkinDN@rosgvard.ru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Военно-научное управление (495)-361-88-26; (495)-361-83-95;</a:t>
            </a:r>
            <a:endParaRPr b="0" lang="ru-RU" sz="1800" spc="-1" strike="noStrike">
              <a:latin typeface="Arial"/>
            </a:endParaRPr>
          </a:p>
        </p:txBody>
      </p:sp>
    </p:spTree>
  </p:cSld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7289</TotalTime>
  <Application>LibreOffice/7.0.4.2$Linux_X86_64 LibreOffice_project/dcf040e67528d9187c66b2379df5ea4407429775</Application>
  <AppVersion>15.0000</AppVersion>
  <Words>627</Words>
  <Paragraphs>63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2014-07-23T04:20:26Z</dcterms:created>
  <dc:creator>Ровенская Елена Петровна</dc:creator>
  <dc:description/>
  <dc:language>ru-RU</dc:language>
  <cp:lastModifiedBy/>
  <cp:lastPrinted>2017-02-13T07:07:33Z</cp:lastPrinted>
  <dcterms:modified xsi:type="dcterms:W3CDTF">2021-07-13T09:14:27Z</dcterms:modified>
  <cp:revision>678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8</vt:i4>
  </property>
  <property fmtid="{D5CDD505-2E9C-101B-9397-08002B2CF9AE}" pid="7" name="PresentationFormat">
    <vt:lpwstr>Экран (16:9)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8</vt:i4>
  </property>
</Properties>
</file>